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0" y="360000"/>
            <a:ext cx="84792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0" y="3600000"/>
            <a:ext cx="8458200" cy="1752600"/>
          </a:xfrm>
        </p:spPr>
        <p:txBody>
          <a:bodyPr>
            <a:normAutofit/>
          </a:bodyPr>
          <a:lstStyle>
            <a:lvl1pPr marL="0" indent="0" algn="ctr">
              <a:buNone/>
              <a:defRPr lang="pt-BR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855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1994392"/>
          </a:xfrm>
        </p:spPr>
        <p:txBody>
          <a:bodyPr>
            <a:spAutoFit/>
          </a:bodyPr>
          <a:lstStyle>
            <a:lvl1pPr>
              <a:defRPr sz="3000"/>
            </a:lvl1pPr>
            <a:lvl2pPr marL="914400" indent="-457200">
              <a:buFont typeface="Arial"/>
              <a:buChar char="•"/>
              <a:defRPr/>
            </a:lvl2pPr>
            <a:lvl3pPr>
              <a:defRPr sz="2600"/>
            </a:lvl3pPr>
            <a:lvl4pPr marL="1714500" indent="-342900">
              <a:buFont typeface="Arial"/>
              <a:buChar char="•"/>
              <a:defRPr sz="2400"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FA043-28D4-4D80-9F59-07B114227BBA}" type="datetimeFigureOut">
              <a:rPr lang="en-US" smtClean="0"/>
              <a:t>/2014Jul31/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4850C-3A2E-4FF6-8BA0-EEE650CF6D0E}" type="slidenum">
              <a:rPr lang="pt-BR" smtClean="0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Between_Scylla_and_Charybdis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chaves@fatipi.net" TargetMode="External"/><Relationship Id="rId3" Type="http://schemas.openxmlformats.org/officeDocument/2006/relationships/hyperlink" Target="http://historiadaigreja.inf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História da </a:t>
            </a:r>
            <a:r>
              <a:rPr lang="pt-BR" smtClean="0"/>
              <a:t>Igreja </a:t>
            </a:r>
            <a:r>
              <a:rPr lang="pt-BR" dirty="0"/>
              <a:t>4</a:t>
            </a:r>
            <a:r>
              <a:rPr lang="pt-BR" smtClean="0"/>
              <a:t>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Aula 1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Introdução - A</a:t>
            </a:r>
          </a:p>
          <a:p>
            <a:r>
              <a:rPr lang="pt-BR" dirty="0" smtClean="0"/>
              <a:t>O Século XX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2825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Temas a Abordar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2215991"/>
          </a:xfrm>
        </p:spPr>
        <p:txBody>
          <a:bodyPr/>
          <a:lstStyle/>
          <a:p>
            <a:r>
              <a:rPr lang="pt-BR" dirty="0" smtClean="0"/>
              <a:t>Periodização da História da Igreja </a:t>
            </a:r>
          </a:p>
          <a:p>
            <a:r>
              <a:rPr lang="pt-BR" dirty="0" smtClean="0"/>
              <a:t>O Século 20 face aos dois séculos anteriores</a:t>
            </a:r>
          </a:p>
          <a:p>
            <a:r>
              <a:rPr lang="pt-BR" dirty="0" smtClean="0"/>
              <a:t>O Impacto da Primeira Guerra Mundial </a:t>
            </a:r>
          </a:p>
          <a:p>
            <a:r>
              <a:rPr lang="pt-BR" dirty="0" smtClean="0"/>
              <a:t>As Respostas da Teologia do Século 20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121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Periodização em Grandes Blocos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06265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A </a:t>
            </a:r>
            <a:r>
              <a:rPr lang="pt-BR" dirty="0"/>
              <a:t>Era Antiga: 1 a 476 (envolve os séculos 1 a 5) – 476 anos (quase 500 anos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Idade Média: 476 a 1453 (envolve os séculos 5 a 15) – 977 anos (quase mil anos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Idade Moderna: 1453 a 1914 (envolve os séculos 15 a 20) – 461 anos (quase 500 anos</a:t>
            </a:r>
            <a:r>
              <a:rPr lang="pt-B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Era Contemporânea: 1914 a 2014 (envolve os séculos 20 e 21) – 100 anos</a:t>
            </a:r>
          </a:p>
        </p:txBody>
      </p:sp>
    </p:spTree>
    <p:extLst>
      <p:ext uri="{BB962C8B-B14F-4D97-AF65-F5344CB8AC3E}">
        <p14:creationId xmlns:p14="http://schemas.microsoft.com/office/powerpoint/2010/main" val="119422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Grande Desafio ao </a:t>
            </a:r>
            <a:r>
              <a:rPr lang="pt-BR" dirty="0" err="1" smtClean="0"/>
              <a:t>Séc</a:t>
            </a:r>
            <a:r>
              <a:rPr lang="pt-BR" dirty="0" smtClean="0"/>
              <a:t> 20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2462212"/>
          </a:xfrm>
        </p:spPr>
        <p:txBody>
          <a:bodyPr>
            <a:spAutoFit/>
          </a:bodyPr>
          <a:lstStyle/>
          <a:p>
            <a:pPr>
              <a:spcBef>
                <a:spcPts val="120"/>
              </a:spcBef>
            </a:pPr>
            <a:r>
              <a:rPr lang="pt-BR" dirty="0" smtClean="0"/>
              <a:t>A Grande Síntese: Razão e Fé, Razão e Revelação </a:t>
            </a:r>
          </a:p>
          <a:p>
            <a:pPr>
              <a:spcBef>
                <a:spcPts val="120"/>
              </a:spcBef>
            </a:pPr>
            <a:r>
              <a:rPr lang="pt-BR" dirty="0" smtClean="0"/>
              <a:t>A Dissolução da Síntese no </a:t>
            </a:r>
            <a:r>
              <a:rPr lang="pt-BR" dirty="0" err="1" smtClean="0"/>
              <a:t>Séc</a:t>
            </a:r>
            <a:r>
              <a:rPr lang="pt-BR" dirty="0" smtClean="0"/>
              <a:t> 18</a:t>
            </a:r>
          </a:p>
          <a:p>
            <a:pPr>
              <a:spcBef>
                <a:spcPts val="120"/>
              </a:spcBef>
            </a:pPr>
            <a:r>
              <a:rPr lang="pt-BR" dirty="0" smtClean="0"/>
              <a:t>As Respostas </a:t>
            </a:r>
            <a:r>
              <a:rPr lang="pt-BR" dirty="0" smtClean="0"/>
              <a:t>do </a:t>
            </a:r>
            <a:r>
              <a:rPr lang="pt-BR" dirty="0" err="1" smtClean="0"/>
              <a:t>Séc</a:t>
            </a:r>
            <a:r>
              <a:rPr lang="pt-BR" dirty="0" smtClean="0"/>
              <a:t> </a:t>
            </a:r>
            <a:r>
              <a:rPr lang="pt-BR" dirty="0" smtClean="0"/>
              <a:t>19</a:t>
            </a:r>
          </a:p>
          <a:p>
            <a:pPr>
              <a:spcBef>
                <a:spcPts val="120"/>
              </a:spcBef>
            </a:pPr>
            <a:r>
              <a:rPr lang="pt-BR" dirty="0" smtClean="0"/>
              <a:t>A Desilus</a:t>
            </a:r>
            <a:r>
              <a:rPr lang="pt-BR" dirty="0" smtClean="0"/>
              <a:t>ão com as Respostas do </a:t>
            </a:r>
            <a:r>
              <a:rPr lang="pt-BR" dirty="0" err="1" smtClean="0"/>
              <a:t>Séc</a:t>
            </a:r>
            <a:r>
              <a:rPr lang="pt-BR" dirty="0" smtClean="0"/>
              <a:t> 19</a:t>
            </a:r>
            <a:endParaRPr lang="pt-BR" dirty="0"/>
          </a:p>
          <a:p>
            <a:pPr>
              <a:spcBef>
                <a:spcPts val="120"/>
              </a:spcBef>
            </a:pPr>
            <a:r>
              <a:rPr lang="pt-BR" dirty="0" smtClean="0"/>
              <a:t>As Respostas do </a:t>
            </a:r>
            <a:r>
              <a:rPr lang="pt-BR" dirty="0" err="1" smtClean="0"/>
              <a:t>S</a:t>
            </a:r>
            <a:r>
              <a:rPr lang="pt-BR" dirty="0" err="1" smtClean="0"/>
              <a:t>éc</a:t>
            </a:r>
            <a:r>
              <a:rPr lang="pt-BR" dirty="0" smtClean="0"/>
              <a:t> 20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57363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Sintetizadores: Aquino e Locke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555093"/>
          </a:xfrm>
        </p:spPr>
        <p:txBody>
          <a:bodyPr/>
          <a:lstStyle/>
          <a:p>
            <a:pPr>
              <a:spcBef>
                <a:spcPts val="72"/>
              </a:spcBef>
            </a:pPr>
            <a:r>
              <a:rPr lang="pt-BR" dirty="0" smtClean="0"/>
              <a:t>As principais figuras</a:t>
            </a:r>
          </a:p>
          <a:p>
            <a:pPr lvl="1">
              <a:spcBef>
                <a:spcPts val="72"/>
              </a:spcBef>
            </a:pPr>
            <a:r>
              <a:rPr lang="pt-BR" dirty="0" smtClean="0"/>
              <a:t>Tomás </a:t>
            </a:r>
            <a:r>
              <a:rPr lang="pt-BR" dirty="0"/>
              <a:t>de Aquino – </a:t>
            </a:r>
            <a:r>
              <a:rPr lang="pt-BR" dirty="0" err="1"/>
              <a:t>Séc</a:t>
            </a:r>
            <a:r>
              <a:rPr lang="pt-BR" dirty="0"/>
              <a:t> 13 (1225-1274)</a:t>
            </a:r>
          </a:p>
          <a:p>
            <a:pPr lvl="1">
              <a:spcBef>
                <a:spcPts val="72"/>
              </a:spcBef>
            </a:pPr>
            <a:r>
              <a:rPr lang="pt-BR" dirty="0"/>
              <a:t>John Locke – </a:t>
            </a:r>
            <a:r>
              <a:rPr lang="pt-BR" dirty="0" err="1"/>
              <a:t>Séc</a:t>
            </a:r>
            <a:r>
              <a:rPr lang="pt-BR" dirty="0"/>
              <a:t> 17 (1632-1704) </a:t>
            </a:r>
            <a:endParaRPr lang="pt-BR" dirty="0" smtClean="0"/>
          </a:p>
          <a:p>
            <a:r>
              <a:rPr lang="pt-BR" dirty="0" smtClean="0"/>
              <a:t>O problema básico: As “Fontes da Teologia” (onde se origina o objeto de reflexão da teologia)</a:t>
            </a:r>
          </a:p>
          <a:p>
            <a:r>
              <a:rPr lang="pt-BR" dirty="0" smtClean="0"/>
              <a:t>A proposta dos sintetizadores </a:t>
            </a:r>
          </a:p>
          <a:p>
            <a:pPr lvl="1"/>
            <a:r>
              <a:rPr lang="pt-BR" dirty="0" smtClean="0"/>
              <a:t>Razão </a:t>
            </a:r>
          </a:p>
          <a:p>
            <a:pPr lvl="1">
              <a:spcBef>
                <a:spcPts val="120"/>
              </a:spcBef>
            </a:pPr>
            <a:r>
              <a:rPr lang="pt-BR" dirty="0" smtClean="0"/>
              <a:t>Revelação </a:t>
            </a:r>
          </a:p>
          <a:p>
            <a:pPr lvl="1">
              <a:spcBef>
                <a:spcPts val="120"/>
              </a:spcBef>
            </a:pPr>
            <a:r>
              <a:rPr lang="pt-BR" dirty="0" smtClean="0"/>
              <a:t>Experiência Mística (só Aquino)  </a:t>
            </a:r>
          </a:p>
        </p:txBody>
      </p:sp>
    </p:spTree>
    <p:extLst>
      <p:ext uri="{BB962C8B-B14F-4D97-AF65-F5344CB8AC3E}">
        <p14:creationId xmlns:p14="http://schemas.microsoft.com/office/powerpoint/2010/main" val="196510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Críticos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782848"/>
          </a:xfrm>
        </p:spPr>
        <p:txBody>
          <a:bodyPr/>
          <a:lstStyle/>
          <a:p>
            <a:pPr>
              <a:spcBef>
                <a:spcPts val="72"/>
              </a:spcBef>
            </a:pPr>
            <a:r>
              <a:rPr lang="pt-BR" dirty="0" smtClean="0"/>
              <a:t>As principais figuras: </a:t>
            </a:r>
          </a:p>
          <a:p>
            <a:pPr lvl="1">
              <a:spcBef>
                <a:spcPts val="72"/>
              </a:spcBef>
            </a:pPr>
            <a:r>
              <a:rPr lang="pt-BR" dirty="0" smtClean="0"/>
              <a:t>David </a:t>
            </a:r>
            <a:r>
              <a:rPr lang="pt-BR" dirty="0"/>
              <a:t>Hume – 1711-1776</a:t>
            </a:r>
          </a:p>
          <a:p>
            <a:pPr lvl="1">
              <a:spcBef>
                <a:spcPts val="72"/>
              </a:spcBef>
            </a:pPr>
            <a:r>
              <a:rPr lang="pt-BR" dirty="0"/>
              <a:t>Emanuel Kant – 1724-1804</a:t>
            </a:r>
            <a:endParaRPr lang="pt-BR" dirty="0" smtClean="0"/>
          </a:p>
          <a:p>
            <a:r>
              <a:rPr lang="pt-BR" dirty="0" smtClean="0"/>
              <a:t>As críticas: </a:t>
            </a:r>
            <a:endParaRPr lang="pt-BR" dirty="0"/>
          </a:p>
          <a:p>
            <a:pPr lvl="1"/>
            <a:r>
              <a:rPr lang="pt-BR" dirty="0" smtClean="0"/>
              <a:t>À Teologia </a:t>
            </a:r>
            <a:r>
              <a:rPr lang="pt-BR" dirty="0"/>
              <a:t>Natural </a:t>
            </a:r>
            <a:r>
              <a:rPr lang="pt-BR" dirty="0" smtClean="0"/>
              <a:t>(ambos)</a:t>
            </a:r>
            <a:endParaRPr lang="pt-BR" dirty="0"/>
          </a:p>
          <a:p>
            <a:pPr lvl="1">
              <a:spcBef>
                <a:spcPts val="72"/>
              </a:spcBef>
            </a:pPr>
            <a:r>
              <a:rPr lang="pt-BR" dirty="0" smtClean="0"/>
              <a:t>À Revelação (principalmente Hume)</a:t>
            </a:r>
            <a:endParaRPr lang="pt-BR" dirty="0"/>
          </a:p>
          <a:p>
            <a:pPr lvl="1">
              <a:spcBef>
                <a:spcPts val="72"/>
              </a:spcBef>
            </a:pPr>
            <a:r>
              <a:rPr lang="pt-BR" dirty="0" smtClean="0"/>
              <a:t>À Experiência (Natural [ambos] e Moral [Hume])</a:t>
            </a:r>
            <a:endParaRPr lang="pt-BR" dirty="0"/>
          </a:p>
          <a:p>
            <a:pPr>
              <a:spcBef>
                <a:spcPts val="72"/>
              </a:spcBef>
            </a:pPr>
            <a:r>
              <a:rPr lang="pt-BR" dirty="0" smtClean="0"/>
              <a:t>Propostas</a:t>
            </a:r>
          </a:p>
          <a:p>
            <a:pPr lvl="1"/>
            <a:r>
              <a:rPr lang="pt-BR" dirty="0" smtClean="0"/>
              <a:t>Ceticismo “Mitigado” com Naturalismo (Hume)</a:t>
            </a:r>
          </a:p>
          <a:p>
            <a:pPr lvl="1">
              <a:spcBef>
                <a:spcPts val="72"/>
              </a:spcBef>
            </a:pPr>
            <a:r>
              <a:rPr lang="pt-BR" dirty="0" smtClean="0"/>
              <a:t>Teologia Natural Moral (Kant)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539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Respostas do </a:t>
            </a:r>
            <a:r>
              <a:rPr lang="pt-BR" dirty="0" err="1" smtClean="0"/>
              <a:t>Séc</a:t>
            </a:r>
            <a:r>
              <a:rPr lang="pt-BR" dirty="0" smtClean="0"/>
              <a:t> 19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524315"/>
          </a:xfrm>
        </p:spPr>
        <p:txBody>
          <a:bodyPr/>
          <a:lstStyle/>
          <a:p>
            <a:r>
              <a:rPr lang="pt-BR" dirty="0" smtClean="0"/>
              <a:t>Ceticismo (com/ sem naturalismo, David F. Strauss e demais proponentes da “crítica bíblica”)</a:t>
            </a:r>
          </a:p>
          <a:p>
            <a:r>
              <a:rPr lang="pt-BR" dirty="0" err="1" smtClean="0"/>
              <a:t>Fideísmo</a:t>
            </a:r>
            <a:r>
              <a:rPr lang="pt-BR" dirty="0" smtClean="0"/>
              <a:t> (irracionalismo, a fé nada tem de racional, </a:t>
            </a:r>
            <a:r>
              <a:rPr lang="pt-BR" dirty="0" err="1" smtClean="0"/>
              <a:t>Kirkegaard</a:t>
            </a:r>
            <a:r>
              <a:rPr lang="pt-BR" dirty="0" smtClean="0"/>
              <a:t>) </a:t>
            </a:r>
          </a:p>
          <a:p>
            <a:r>
              <a:rPr lang="pt-BR" dirty="0" smtClean="0"/>
              <a:t>Liberalismo (naturalismo com base moral, inspirado na vida e nos ensinamentos de Jesus de Nazaré, Dietrich </a:t>
            </a:r>
            <a:r>
              <a:rPr lang="pt-BR" dirty="0" err="1" smtClean="0"/>
              <a:t>Ritschl</a:t>
            </a:r>
            <a:r>
              <a:rPr lang="pt-BR" dirty="0" smtClean="0"/>
              <a:t>, Adolf von </a:t>
            </a:r>
            <a:r>
              <a:rPr lang="pt-BR" dirty="0" err="1" smtClean="0"/>
              <a:t>Harnack</a:t>
            </a:r>
            <a:r>
              <a:rPr lang="pt-BR" dirty="0" smtClean="0"/>
              <a:t>)  </a:t>
            </a:r>
          </a:p>
          <a:p>
            <a:r>
              <a:rPr lang="pt-BR" dirty="0" smtClean="0"/>
              <a:t>Desilusão (é melhor fazer outra coisa, como, por exemplo, aliviar o sofrimento, Albert Schweitzer)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531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Século 20 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4807470"/>
          </a:xfrm>
        </p:spPr>
        <p:txBody>
          <a:bodyPr/>
          <a:lstStyle/>
          <a:p>
            <a:r>
              <a:rPr lang="pt-BR" dirty="0" smtClean="0"/>
              <a:t>As respostas da teologia do </a:t>
            </a:r>
            <a:r>
              <a:rPr lang="pt-BR" dirty="0" err="1" smtClean="0"/>
              <a:t>Séc</a:t>
            </a:r>
            <a:r>
              <a:rPr lang="pt-BR" dirty="0" smtClean="0"/>
              <a:t> 20 giram em torno dessa problemática</a:t>
            </a:r>
          </a:p>
          <a:p>
            <a:pPr lvl="1"/>
            <a:r>
              <a:rPr lang="pt-BR" dirty="0" smtClean="0"/>
              <a:t>Igreja Católica: continua basicamente Tomista, mas muda o entendimento do seu papel </a:t>
            </a:r>
          </a:p>
          <a:p>
            <a:pPr lvl="1"/>
            <a:r>
              <a:rPr lang="pt-BR" dirty="0" smtClean="0"/>
              <a:t>Karl Barth: </a:t>
            </a:r>
            <a:r>
              <a:rPr lang="pt-BR" dirty="0" err="1" smtClean="0"/>
              <a:t>Neo</a:t>
            </a:r>
            <a:r>
              <a:rPr lang="pt-BR" dirty="0" smtClean="0"/>
              <a:t>-Reforma, volta à Revelação, recusa da Teologia Natural </a:t>
            </a:r>
          </a:p>
          <a:p>
            <a:pPr lvl="1"/>
            <a:r>
              <a:rPr lang="pt-BR" dirty="0" smtClean="0"/>
              <a:t>Rudolf </a:t>
            </a:r>
            <a:r>
              <a:rPr lang="pt-BR" dirty="0" err="1" smtClean="0"/>
              <a:t>Bultmann</a:t>
            </a:r>
            <a:r>
              <a:rPr lang="pt-BR" dirty="0" smtClean="0"/>
              <a:t>: Teologia Bíblica com base em premissas existencialistas</a:t>
            </a:r>
          </a:p>
          <a:p>
            <a:pPr lvl="1"/>
            <a:r>
              <a:rPr lang="pt-BR" dirty="0" smtClean="0"/>
              <a:t>Outros: A história, o social, a cultura, a opressão, </a:t>
            </a:r>
            <a:br>
              <a:rPr lang="pt-BR" dirty="0" smtClean="0"/>
            </a:br>
            <a:r>
              <a:rPr lang="pt-BR" dirty="0" smtClean="0"/>
              <a:t>a emancipação, </a:t>
            </a:r>
            <a:r>
              <a:rPr lang="pt-BR" dirty="0"/>
              <a:t>a </a:t>
            </a:r>
            <a:r>
              <a:rPr lang="pt-BR" dirty="0" smtClean="0"/>
              <a:t>esperança, a interpretação, etc.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829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Lição de Schweitzer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620000"/>
            <a:ext cx="8555400" cy="2012859"/>
          </a:xfrm>
        </p:spPr>
        <p:txBody>
          <a:bodyPr/>
          <a:lstStyle/>
          <a:p>
            <a:r>
              <a:rPr lang="pt-BR" dirty="0" smtClean="0"/>
              <a:t>A Teologia precisa sempre tentar navegar entre a </a:t>
            </a:r>
            <a:r>
              <a:rPr lang="pt-BR" dirty="0" err="1" smtClean="0"/>
              <a:t>Scylla</a:t>
            </a:r>
            <a:r>
              <a:rPr lang="pt-BR" dirty="0" smtClean="0"/>
              <a:t> do </a:t>
            </a:r>
            <a:r>
              <a:rPr lang="pt-BR" dirty="0" err="1" smtClean="0"/>
              <a:t>Literalismo</a:t>
            </a:r>
            <a:r>
              <a:rPr lang="pt-BR" dirty="0" smtClean="0"/>
              <a:t> e a </a:t>
            </a:r>
            <a:r>
              <a:rPr lang="pt-BR" dirty="0" err="1" smtClean="0"/>
              <a:t>Charybdis</a:t>
            </a:r>
            <a:r>
              <a:rPr lang="pt-BR" dirty="0" smtClean="0"/>
              <a:t> do Subjetivismo</a:t>
            </a:r>
          </a:p>
          <a:p>
            <a:endParaRPr lang="pt-BR" dirty="0"/>
          </a:p>
          <a:p>
            <a:pPr marL="0" indent="0" algn="ctr">
              <a:buNone/>
            </a:pPr>
            <a:r>
              <a:rPr lang="pt-BR" sz="2400" dirty="0">
                <a:hlinkClick r:id="rId2"/>
              </a:rPr>
              <a:t>http://en.wikipedia.org/wiki/</a:t>
            </a:r>
            <a:r>
              <a:rPr lang="pt-BR" sz="2400" dirty="0" smtClean="0">
                <a:hlinkClick r:id="rId2"/>
              </a:rPr>
              <a:t>Between_Scylla_and_Charybdis</a:t>
            </a:r>
            <a:r>
              <a:rPr lang="pt-BR" sz="2400" dirty="0" smtClean="0"/>
              <a:t>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198679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Obrigado !!!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Eduardo Chaves</a:t>
            </a:r>
          </a:p>
          <a:p>
            <a:r>
              <a:rPr lang="pt-BR" dirty="0" smtClean="0">
                <a:hlinkClick r:id="rId2"/>
              </a:rPr>
              <a:t>echaves@fatipi.net</a:t>
            </a:r>
            <a:endParaRPr lang="pt-BR" dirty="0" smtClean="0"/>
          </a:p>
          <a:p>
            <a:r>
              <a:rPr lang="pt-BR" dirty="0" smtClean="0">
                <a:hlinkClick r:id="rId3"/>
              </a:rPr>
              <a:t>http://historiadaigreja.info</a:t>
            </a:r>
            <a:r>
              <a:rPr lang="pt-BR" smtClean="0"/>
              <a:t>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9552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491</Words>
  <Application>Microsoft Macintosh PowerPoint</Application>
  <PresentationFormat>On-screen Show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História da Igreja 4  Aula 1</vt:lpstr>
      <vt:lpstr>Temas a Abordar</vt:lpstr>
      <vt:lpstr>Periodização em Grandes Blocos</vt:lpstr>
      <vt:lpstr>O Grande Desafio ao Séc 20</vt:lpstr>
      <vt:lpstr>Os Sintetizadores: Aquino e Locke</vt:lpstr>
      <vt:lpstr>Os Críticos </vt:lpstr>
      <vt:lpstr>As Respostas do Séc 19</vt:lpstr>
      <vt:lpstr>O Século 20 </vt:lpstr>
      <vt:lpstr>A Lição de Schweitzer</vt:lpstr>
      <vt:lpstr>Obrigado !!!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Eduardo Chaves</dc:creator>
  <cp:lastModifiedBy>Eduardo Chaves</cp:lastModifiedBy>
  <cp:revision>37</cp:revision>
  <dcterms:created xsi:type="dcterms:W3CDTF">2007-10-08T14:05:25Z</dcterms:created>
  <dcterms:modified xsi:type="dcterms:W3CDTF">2014-07-31T12:44:16Z</dcterms:modified>
</cp:coreProperties>
</file>