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79" r:id="rId5"/>
    <p:sldId id="272" r:id="rId6"/>
    <p:sldId id="258" r:id="rId7"/>
    <p:sldId id="259" r:id="rId8"/>
    <p:sldId id="266" r:id="rId9"/>
    <p:sldId id="267" r:id="rId10"/>
    <p:sldId id="271" r:id="rId11"/>
    <p:sldId id="263" r:id="rId12"/>
    <p:sldId id="265" r:id="rId13"/>
    <p:sldId id="264" r:id="rId14"/>
    <p:sldId id="274" r:id="rId15"/>
    <p:sldId id="260" r:id="rId16"/>
    <p:sldId id="261" r:id="rId17"/>
    <p:sldId id="268" r:id="rId18"/>
    <p:sldId id="269" r:id="rId19"/>
    <p:sldId id="270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6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000" y="360000"/>
            <a:ext cx="84792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0" y="3600000"/>
            <a:ext cx="8458200" cy="1752600"/>
          </a:xfrm>
        </p:spPr>
        <p:txBody>
          <a:bodyPr>
            <a:normAutofit/>
          </a:bodyPr>
          <a:lstStyle>
            <a:lvl1pPr marL="0" indent="0" algn="ctr">
              <a:buNone/>
              <a:defRPr lang="pt-BR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855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1994392"/>
          </a:xfrm>
        </p:spPr>
        <p:txBody>
          <a:bodyPr>
            <a:spAutoFit/>
          </a:bodyPr>
          <a:lstStyle>
            <a:lvl1pPr>
              <a:defRPr sz="3000"/>
            </a:lvl1pPr>
            <a:lvl2pPr marL="914400" indent="-457200">
              <a:buFont typeface="Arial"/>
              <a:buChar char="•"/>
              <a:defRPr/>
            </a:lvl2pPr>
            <a:lvl3pPr>
              <a:defRPr sz="2600"/>
            </a:lvl3pPr>
            <a:lvl4pPr marL="1714500" indent="-342900">
              <a:buFont typeface="Arial"/>
              <a:buChar char="•"/>
              <a:defRPr sz="2400"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echaves@fatipi.net" TargetMode="External"/><Relationship Id="rId3" Type="http://schemas.openxmlformats.org/officeDocument/2006/relationships/hyperlink" Target="http://historiadaigreja.inf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História da Igreja 2 </a:t>
            </a:r>
            <a:br>
              <a:rPr lang="pt-BR" dirty="0" smtClean="0"/>
            </a:br>
            <a:r>
              <a:rPr lang="pt-BR" dirty="0" smtClean="0"/>
              <a:t>Aula 1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Introdução – A</a:t>
            </a:r>
          </a:p>
          <a:p>
            <a:r>
              <a:rPr lang="pt-BR" dirty="0" smtClean="0"/>
              <a:t>Importantes Antecedentes da </a:t>
            </a:r>
            <a:br>
              <a:rPr lang="pt-BR" dirty="0" smtClean="0"/>
            </a:br>
            <a:r>
              <a:rPr lang="pt-BR" dirty="0" smtClean="0"/>
              <a:t>Reforma Protestante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2825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Temas a Abordar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3877984"/>
          </a:xfrm>
        </p:spPr>
        <p:txBody>
          <a:bodyPr/>
          <a:lstStyle/>
          <a:p>
            <a:r>
              <a:rPr lang="pt-BR" dirty="0" smtClean="0"/>
              <a:t>Periodização da História da Igreja </a:t>
            </a:r>
          </a:p>
          <a:p>
            <a:r>
              <a:rPr lang="pt-BR" dirty="0"/>
              <a:t>A criação das Universidades </a:t>
            </a:r>
            <a:endParaRPr lang="pt-BR" dirty="0" smtClean="0"/>
          </a:p>
          <a:p>
            <a:r>
              <a:rPr lang="pt-BR" dirty="0" smtClean="0"/>
              <a:t>Importantes binômios medievais</a:t>
            </a:r>
          </a:p>
          <a:p>
            <a:r>
              <a:rPr lang="pt-BR" dirty="0"/>
              <a:t>Conflitos: lideranças políticas e Papado</a:t>
            </a:r>
          </a:p>
          <a:p>
            <a:r>
              <a:rPr lang="pt-BR" dirty="0" smtClean="0"/>
              <a:t>A </a:t>
            </a:r>
            <a:r>
              <a:rPr lang="pt-BR" dirty="0"/>
              <a:t>condição da Igreja </a:t>
            </a:r>
            <a:r>
              <a:rPr lang="pt-BR" dirty="0" smtClean="0"/>
              <a:t>ao </a:t>
            </a:r>
            <a:r>
              <a:rPr lang="pt-BR" dirty="0"/>
              <a:t>final da Idade </a:t>
            </a:r>
            <a:r>
              <a:rPr lang="pt-BR" dirty="0" smtClean="0"/>
              <a:t>Média</a:t>
            </a:r>
            <a:endParaRPr lang="pt-BR" dirty="0"/>
          </a:p>
          <a:p>
            <a:r>
              <a:rPr lang="pt-BR" dirty="0" smtClean="0"/>
              <a:t>Movimentos </a:t>
            </a:r>
            <a:r>
              <a:rPr lang="pt-BR" dirty="0"/>
              <a:t>de </a:t>
            </a:r>
            <a:r>
              <a:rPr lang="pt-BR" dirty="0" smtClean="0"/>
              <a:t>reforma </a:t>
            </a:r>
          </a:p>
          <a:p>
            <a:r>
              <a:rPr lang="pt-BR" dirty="0" smtClean="0"/>
              <a:t>O Renascimento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121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Periodização em Grandes Blocos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06265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t-BR" dirty="0" smtClean="0"/>
              <a:t>A </a:t>
            </a:r>
            <a:r>
              <a:rPr lang="pt-BR" dirty="0"/>
              <a:t>Era Antiga: 1 a 476 (envolve os séculos 1 a 5) – 476 anos (quase 500 anos</a:t>
            </a:r>
            <a:r>
              <a:rPr lang="pt-BR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A Idade Média: 476 a 1453 (envolve os séculos 5 a 15) – 977 anos (quase mil anos</a:t>
            </a:r>
            <a:r>
              <a:rPr lang="pt-BR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A Idade Moderna: 1453 a 1914 (envolve os séculos 15 a 20) – 461 anos (quase 500 anos</a:t>
            </a:r>
            <a:r>
              <a:rPr lang="pt-BR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A Era Contemporânea: 1914 a 2014 (envolve os séculos 20 e 21) – 100 anos</a:t>
            </a:r>
          </a:p>
        </p:txBody>
      </p:sp>
    </p:spTree>
    <p:extLst>
      <p:ext uri="{BB962C8B-B14F-4D97-AF65-F5344CB8AC3E}">
        <p14:creationId xmlns:p14="http://schemas.microsoft.com/office/powerpoint/2010/main" val="119422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História Moderna – Parte 1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062650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pt-BR" dirty="0" smtClean="0"/>
              <a:t>A </a:t>
            </a:r>
            <a:r>
              <a:rPr lang="pt-BR" dirty="0"/>
              <a:t>Invenção da Imprensa ajuda a preparar a Reforma Protestante (1453-1517</a:t>
            </a:r>
            <a:r>
              <a:rPr lang="pt-BR" dirty="0" smtClean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pt-BR" dirty="0" smtClean="0"/>
              <a:t>Os </a:t>
            </a:r>
            <a:r>
              <a:rPr lang="pt-BR" dirty="0"/>
              <a:t>anos de reforma e algum conflito (1517-1555 ["A Paz de </a:t>
            </a:r>
            <a:r>
              <a:rPr lang="pt-BR" dirty="0" err="1"/>
              <a:t>Augsburgo</a:t>
            </a:r>
            <a:r>
              <a:rPr lang="pt-BR" dirty="0"/>
              <a:t>"]</a:t>
            </a:r>
            <a:r>
              <a:rPr lang="pt-BR" dirty="0" smtClean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pt-BR" dirty="0" smtClean="0"/>
              <a:t>A </a:t>
            </a:r>
            <a:r>
              <a:rPr lang="pt-BR" dirty="0"/>
              <a:t>reforma se estabelece, mas há mais conflito (1555-1648 ["A Paz de </a:t>
            </a:r>
            <a:r>
              <a:rPr lang="pt-BR" dirty="0" err="1"/>
              <a:t>Westfália</a:t>
            </a:r>
            <a:r>
              <a:rPr lang="pt-BR" dirty="0"/>
              <a:t>]</a:t>
            </a:r>
            <a:r>
              <a:rPr lang="pt-BR" dirty="0" smtClean="0"/>
              <a:t>)</a:t>
            </a:r>
            <a:endParaRPr lang="pt-BR" dirty="0"/>
          </a:p>
          <a:p>
            <a:pPr marL="514350" indent="-514350">
              <a:buFont typeface="+mj-lt"/>
              <a:buAutoNum type="alphaUcPeriod"/>
            </a:pPr>
            <a:r>
              <a:rPr lang="pt-BR" dirty="0" smtClean="0"/>
              <a:t>A </a:t>
            </a:r>
            <a:r>
              <a:rPr lang="pt-BR" dirty="0"/>
              <a:t>consolidação da reforma e o abrandamento do </a:t>
            </a:r>
            <a:r>
              <a:rPr lang="pt-BR" dirty="0" smtClean="0"/>
              <a:t>conflito: </a:t>
            </a:r>
            <a:r>
              <a:rPr lang="pt-BR" dirty="0"/>
              <a:t>1648-ca 1700</a:t>
            </a:r>
          </a:p>
        </p:txBody>
      </p:sp>
    </p:spTree>
    <p:extLst>
      <p:ext uri="{BB962C8B-B14F-4D97-AF65-F5344CB8AC3E}">
        <p14:creationId xmlns:p14="http://schemas.microsoft.com/office/powerpoint/2010/main" val="1219065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10 Primeiras Universidades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24000"/>
            <a:ext cx="4040188" cy="4602163"/>
          </a:xfrm>
        </p:spPr>
        <p:txBody>
          <a:bodyPr/>
          <a:lstStyle/>
          <a:p>
            <a:r>
              <a:rPr lang="pt-BR" dirty="0" smtClean="0"/>
              <a:t>Bolonha, IT – 1088</a:t>
            </a:r>
          </a:p>
          <a:p>
            <a:r>
              <a:rPr lang="pt-BR" dirty="0" smtClean="0"/>
              <a:t>Oxford, UK – 1096/1248</a:t>
            </a:r>
          </a:p>
          <a:p>
            <a:r>
              <a:rPr lang="pt-BR" dirty="0" smtClean="0"/>
              <a:t>Paris, FR – 1170/1200</a:t>
            </a:r>
          </a:p>
          <a:p>
            <a:r>
              <a:rPr lang="pt-BR" dirty="0" smtClean="0"/>
              <a:t>Vicenza, IT – 1204</a:t>
            </a:r>
          </a:p>
          <a:p>
            <a:r>
              <a:rPr lang="pt-BR" dirty="0" smtClean="0"/>
              <a:t>Cambridge, UK – 1209/1231</a:t>
            </a:r>
          </a:p>
          <a:p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24000"/>
            <a:ext cx="4041775" cy="4602163"/>
          </a:xfrm>
        </p:spPr>
        <p:txBody>
          <a:bodyPr/>
          <a:lstStyle/>
          <a:p>
            <a:r>
              <a:rPr lang="pt-BR" dirty="0" err="1" smtClean="0"/>
              <a:t>Palencia</a:t>
            </a:r>
            <a:r>
              <a:rPr lang="pt-BR" dirty="0" smtClean="0"/>
              <a:t>, IT – 1212</a:t>
            </a:r>
          </a:p>
          <a:p>
            <a:r>
              <a:rPr lang="pt-BR" dirty="0" smtClean="0"/>
              <a:t>Salamanca, ES – 1218</a:t>
            </a:r>
          </a:p>
          <a:p>
            <a:r>
              <a:rPr lang="pt-BR" dirty="0" err="1" smtClean="0"/>
              <a:t>Padua</a:t>
            </a:r>
            <a:r>
              <a:rPr lang="pt-BR" dirty="0" smtClean="0"/>
              <a:t>, IT – 1222</a:t>
            </a:r>
          </a:p>
          <a:p>
            <a:r>
              <a:rPr lang="pt-BR" dirty="0" smtClean="0"/>
              <a:t>Siena, IT – 1240</a:t>
            </a:r>
          </a:p>
          <a:p>
            <a:r>
              <a:rPr lang="pt-BR" dirty="0" smtClean="0"/>
              <a:t>Coimbra, PT – 1290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2067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Importantes binômios medievais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2215991"/>
          </a:xfrm>
        </p:spPr>
        <p:txBody>
          <a:bodyPr/>
          <a:lstStyle/>
          <a:p>
            <a:r>
              <a:rPr lang="pt-BR" dirty="0" smtClean="0"/>
              <a:t>Na política: a Igreja e o Estado (Poder Político)</a:t>
            </a:r>
          </a:p>
          <a:p>
            <a:r>
              <a:rPr lang="pt-BR" dirty="0" smtClean="0"/>
              <a:t>Na </a:t>
            </a:r>
            <a:r>
              <a:rPr lang="pt-BR" dirty="0"/>
              <a:t>filosofia</a:t>
            </a:r>
            <a:r>
              <a:rPr lang="pt-BR" dirty="0" smtClean="0"/>
              <a:t>: a Fé e a Razão (Revelação)</a:t>
            </a:r>
          </a:p>
          <a:p>
            <a:r>
              <a:rPr lang="pt-BR" dirty="0" smtClean="0"/>
              <a:t>Na sociologia: O Sagrado e o Profano </a:t>
            </a:r>
          </a:p>
          <a:p>
            <a:r>
              <a:rPr lang="pt-BR" dirty="0"/>
              <a:t>Na teologia: o Clero e o </a:t>
            </a:r>
            <a:r>
              <a:rPr lang="pt-BR" dirty="0" smtClean="0"/>
              <a:t>Laicato</a:t>
            </a:r>
          </a:p>
        </p:txBody>
      </p:sp>
    </p:spTree>
    <p:extLst>
      <p:ext uri="{BB962C8B-B14F-4D97-AF65-F5344CB8AC3E}">
        <p14:creationId xmlns:p14="http://schemas.microsoft.com/office/powerpoint/2010/main" val="317775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Igreja e o Estado (Poder Político) 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745915"/>
          </a:xfrm>
        </p:spPr>
        <p:txBody>
          <a:bodyPr/>
          <a:lstStyle/>
          <a:p>
            <a:pPr>
              <a:spcBef>
                <a:spcPts val="672"/>
              </a:spcBef>
            </a:pPr>
            <a:r>
              <a:rPr lang="pt-BR" dirty="0"/>
              <a:t>A Igreja </a:t>
            </a:r>
            <a:r>
              <a:rPr lang="pt-BR" dirty="0" smtClean="0"/>
              <a:t>sob a tutela do Estado: No Império Romano Clássico no Ocidente (1-476)</a:t>
            </a:r>
          </a:p>
          <a:p>
            <a:pPr>
              <a:spcBef>
                <a:spcPts val="72"/>
              </a:spcBef>
            </a:pPr>
            <a:r>
              <a:rPr lang="pt-BR" dirty="0" smtClean="0"/>
              <a:t>A Igreja se relacionando com vários Estados: no interregno entre os dois Impérios Romanos</a:t>
            </a:r>
          </a:p>
          <a:p>
            <a:pPr>
              <a:spcBef>
                <a:spcPts val="72"/>
              </a:spcBef>
            </a:pPr>
            <a:r>
              <a:rPr lang="pt-BR" dirty="0" smtClean="0"/>
              <a:t>A </a:t>
            </a:r>
            <a:r>
              <a:rPr lang="pt-BR" dirty="0"/>
              <a:t>Igreja e o Estado lado a </a:t>
            </a:r>
            <a:r>
              <a:rPr lang="pt-BR" dirty="0" smtClean="0"/>
              <a:t>lado: No Sacro Império Romano – Europa Central (800-1198) </a:t>
            </a:r>
            <a:endParaRPr lang="pt-BR" dirty="0"/>
          </a:p>
          <a:p>
            <a:pPr>
              <a:spcBef>
                <a:spcPts val="72"/>
              </a:spcBef>
            </a:pPr>
            <a:r>
              <a:rPr lang="pt-BR" dirty="0"/>
              <a:t>A Igreja </a:t>
            </a:r>
            <a:r>
              <a:rPr lang="pt-BR" dirty="0" smtClean="0"/>
              <a:t>tutelando o Estado: o ponto mais alto foi sob o Papado de </a:t>
            </a:r>
            <a:r>
              <a:rPr lang="pt-BR" dirty="0"/>
              <a:t>Inocêncio </a:t>
            </a:r>
            <a:r>
              <a:rPr lang="pt-BR" dirty="0" smtClean="0"/>
              <a:t>III</a:t>
            </a:r>
            <a:r>
              <a:rPr lang="pt-BR" dirty="0"/>
              <a:t> </a:t>
            </a:r>
            <a:r>
              <a:rPr lang="pt-BR" dirty="0" smtClean="0"/>
              <a:t>(1198-1216) </a:t>
            </a:r>
          </a:p>
          <a:p>
            <a:pPr>
              <a:spcBef>
                <a:spcPts val="72"/>
              </a:spcBef>
            </a:pPr>
            <a:r>
              <a:rPr lang="pt-BR" dirty="0" smtClean="0"/>
              <a:t>Convivência ora pacífica, ora conturbada (até o fim da Idade Média, em 1453) </a:t>
            </a:r>
          </a:p>
        </p:txBody>
      </p:sp>
    </p:spTree>
    <p:extLst>
      <p:ext uri="{BB962C8B-B14F-4D97-AF65-F5344CB8AC3E}">
        <p14:creationId xmlns:p14="http://schemas.microsoft.com/office/powerpoint/2010/main" val="1371532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Situação Política na Europa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524315"/>
          </a:xfrm>
        </p:spPr>
        <p:txBody>
          <a:bodyPr/>
          <a:lstStyle/>
          <a:p>
            <a:r>
              <a:rPr lang="pt-BR" dirty="0" smtClean="0"/>
              <a:t>Portugal, Espanha e França eram países </a:t>
            </a:r>
            <a:r>
              <a:rPr lang="pt-BR" dirty="0" err="1" smtClean="0"/>
              <a:t>razoavel-mente</a:t>
            </a:r>
            <a:r>
              <a:rPr lang="pt-BR" dirty="0" smtClean="0"/>
              <a:t> estruturados politicamente, com limites razoavelmente fixos </a:t>
            </a:r>
          </a:p>
          <a:p>
            <a:r>
              <a:rPr lang="pt-BR" dirty="0" smtClean="0"/>
              <a:t>Alemanha era um conjunto de principados locais em um Império Central (Sacro Império Romano)</a:t>
            </a:r>
          </a:p>
          <a:p>
            <a:r>
              <a:rPr lang="pt-BR" dirty="0" smtClean="0"/>
              <a:t>Em diferentes momentos, a Alemanha abarcou a Holanda, a Áustria, a Morávia, a Hungria, etc. </a:t>
            </a:r>
          </a:p>
          <a:p>
            <a:r>
              <a:rPr lang="pt-BR" dirty="0" smtClean="0"/>
              <a:t>Todo mundo pagava impostos ao Papado e, em alguns casos, tinha direito de nomear bispos, etc.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6037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Papel do Papado 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3970318"/>
          </a:xfrm>
        </p:spPr>
        <p:txBody>
          <a:bodyPr/>
          <a:lstStyle/>
          <a:p>
            <a:r>
              <a:rPr lang="pt-BR" dirty="0" smtClean="0"/>
              <a:t>O Papado agia, a maior parte do tempo, como o grande poder não só espiritual mas também </a:t>
            </a:r>
            <a:r>
              <a:rPr lang="pt-BR" dirty="0" err="1" smtClean="0"/>
              <a:t>trans-nacional</a:t>
            </a:r>
            <a:r>
              <a:rPr lang="pt-BR" dirty="0" smtClean="0"/>
              <a:t>, ou internacional – algo como a ONU hoje</a:t>
            </a:r>
          </a:p>
          <a:p>
            <a:r>
              <a:rPr lang="pt-BR" dirty="0" smtClean="0"/>
              <a:t>O problema era que a Igreja Católica era, também, importante poder político na Itália, onde detinha boa parte das terras (os Estados Papais) </a:t>
            </a:r>
          </a:p>
          <a:p>
            <a:r>
              <a:rPr lang="pt-BR" dirty="0" smtClean="0"/>
              <a:t>Os Papas, muitas vezes, eram guerreiros, atacavam principados vizinhos, defendiam suas terras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7072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0000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Conflitos: Lideranças Políticas e Papado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579716"/>
          </a:xfrm>
        </p:spPr>
        <p:txBody>
          <a:bodyPr/>
          <a:lstStyle/>
          <a:p>
            <a:r>
              <a:rPr lang="pt-BR" dirty="0" smtClean="0"/>
              <a:t>Basicamente entre o Sacro Imperador, ou os Reis mais poderosos (Espanha, França e Inglaterra) e o Papado </a:t>
            </a:r>
          </a:p>
          <a:p>
            <a:pPr lvl="1"/>
            <a:r>
              <a:rPr lang="pt-BR" dirty="0" smtClean="0"/>
              <a:t>Supremacia </a:t>
            </a:r>
          </a:p>
          <a:p>
            <a:pPr lvl="1"/>
            <a:r>
              <a:rPr lang="pt-BR" dirty="0" smtClean="0"/>
              <a:t>Jurisdição legal sobre o clero </a:t>
            </a:r>
          </a:p>
          <a:p>
            <a:pPr lvl="1"/>
            <a:r>
              <a:rPr lang="pt-BR" dirty="0" err="1" smtClean="0"/>
              <a:t>Simonia</a:t>
            </a:r>
            <a:r>
              <a:rPr lang="pt-BR" dirty="0" smtClean="0"/>
              <a:t> (venda de cargos religiosos)</a:t>
            </a:r>
          </a:p>
          <a:p>
            <a:pPr lvl="1"/>
            <a:r>
              <a:rPr lang="pt-BR" dirty="0" smtClean="0"/>
              <a:t>Investidura (laica, dupla, etc.)</a:t>
            </a:r>
          </a:p>
          <a:p>
            <a:pPr lvl="1"/>
            <a:r>
              <a:rPr lang="pt-BR" dirty="0" smtClean="0"/>
              <a:t>Posse de terras / </a:t>
            </a:r>
            <a:r>
              <a:rPr lang="pt-BR" dirty="0" err="1" smtClean="0"/>
              <a:t>desfeudalização</a:t>
            </a:r>
            <a:r>
              <a:rPr lang="pt-BR" dirty="0" smtClean="0"/>
              <a:t> </a:t>
            </a:r>
          </a:p>
          <a:p>
            <a:pPr lvl="1"/>
            <a:r>
              <a:rPr lang="pt-BR" dirty="0" smtClean="0"/>
              <a:t>Sujeição do papado a um país apenas (França) </a:t>
            </a:r>
          </a:p>
        </p:txBody>
      </p:sp>
    </p:spTree>
    <p:extLst>
      <p:ext uri="{BB962C8B-B14F-4D97-AF65-F5344CB8AC3E}">
        <p14:creationId xmlns:p14="http://schemas.microsoft.com/office/powerpoint/2010/main" val="1627055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Papas na Reforma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8391"/>
            <a:ext cx="4040188" cy="639762"/>
          </a:xfrm>
        </p:spPr>
        <p:txBody>
          <a:bodyPr/>
          <a:lstStyle/>
          <a:p>
            <a:r>
              <a:rPr lang="pt-BR" dirty="0" smtClean="0"/>
              <a:t>Papas - A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88153"/>
            <a:ext cx="4040188" cy="4450449"/>
          </a:xfrm>
        </p:spPr>
        <p:txBody>
          <a:bodyPr>
            <a:spAutoFit/>
          </a:bodyPr>
          <a:lstStyle/>
          <a:p>
            <a:r>
              <a:rPr lang="pt-BR" dirty="0" smtClean="0"/>
              <a:t>Leão </a:t>
            </a:r>
            <a:r>
              <a:rPr lang="pt-BR" dirty="0" err="1" smtClean="0"/>
              <a:t>X</a:t>
            </a:r>
            <a:r>
              <a:rPr lang="pt-BR" dirty="0" smtClean="0"/>
              <a:t> (1513-1521)</a:t>
            </a:r>
          </a:p>
          <a:p>
            <a:r>
              <a:rPr lang="pt-BR" dirty="0" smtClean="0"/>
              <a:t>Adriano VI (1522-1523) </a:t>
            </a:r>
          </a:p>
          <a:p>
            <a:r>
              <a:rPr lang="pt-BR" dirty="0" smtClean="0"/>
              <a:t>Clemente VII (1523-1534)</a:t>
            </a:r>
          </a:p>
          <a:p>
            <a:r>
              <a:rPr lang="pt-BR" dirty="0" smtClean="0"/>
              <a:t>Paulo III (1534-1549)</a:t>
            </a:r>
          </a:p>
          <a:p>
            <a:r>
              <a:rPr lang="pt-BR" dirty="0" smtClean="0"/>
              <a:t>Júlio III (1550-1555) </a:t>
            </a:r>
          </a:p>
          <a:p>
            <a:r>
              <a:rPr lang="pt-BR" dirty="0" smtClean="0"/>
              <a:t>Marcelo II (1555)</a:t>
            </a:r>
          </a:p>
          <a:p>
            <a:r>
              <a:rPr lang="pt-BR" dirty="0" smtClean="0"/>
              <a:t>Paulo IV (1555-1559)</a:t>
            </a:r>
          </a:p>
          <a:p>
            <a:r>
              <a:rPr lang="pt-BR" dirty="0" smtClean="0"/>
              <a:t>Pio IV (1559-1565)</a:t>
            </a:r>
          </a:p>
          <a:p>
            <a:r>
              <a:rPr lang="pt-BR" dirty="0" smtClean="0"/>
              <a:t>Pio V (1566-1572)</a:t>
            </a:r>
          </a:p>
          <a:p>
            <a:r>
              <a:rPr lang="pt-BR" dirty="0" smtClean="0"/>
              <a:t>Gregório XIII (1572-1585</a:t>
            </a:r>
            <a:endParaRPr lang="pt-B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48391"/>
            <a:ext cx="4041775" cy="639762"/>
          </a:xfrm>
        </p:spPr>
        <p:txBody>
          <a:bodyPr/>
          <a:lstStyle/>
          <a:p>
            <a:r>
              <a:rPr lang="pt-BR" dirty="0" smtClean="0"/>
              <a:t>Papas - </a:t>
            </a:r>
            <a:r>
              <a:rPr lang="pt-BR" dirty="0" err="1" smtClean="0"/>
              <a:t>B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88153"/>
            <a:ext cx="4041775" cy="4893647"/>
          </a:xfrm>
        </p:spPr>
        <p:txBody>
          <a:bodyPr>
            <a:spAutoFit/>
          </a:bodyPr>
          <a:lstStyle/>
          <a:p>
            <a:r>
              <a:rPr lang="pt-BR" dirty="0" err="1" smtClean="0"/>
              <a:t>Sixto</a:t>
            </a:r>
            <a:r>
              <a:rPr lang="pt-BR" dirty="0" smtClean="0"/>
              <a:t> V (1585-1590)</a:t>
            </a:r>
          </a:p>
          <a:p>
            <a:r>
              <a:rPr lang="pt-BR" dirty="0" smtClean="0"/>
              <a:t>Urbano VII (1590) </a:t>
            </a:r>
          </a:p>
          <a:p>
            <a:r>
              <a:rPr lang="pt-BR" dirty="0" smtClean="0"/>
              <a:t>Gregório XIV (1590-1591)</a:t>
            </a:r>
          </a:p>
          <a:p>
            <a:r>
              <a:rPr lang="pt-BR" dirty="0" smtClean="0"/>
              <a:t>Inocente IX (1591) </a:t>
            </a:r>
          </a:p>
          <a:p>
            <a:r>
              <a:rPr lang="pt-BR" dirty="0" smtClean="0"/>
              <a:t>Clemente VIII (1592-1605)</a:t>
            </a:r>
          </a:p>
          <a:p>
            <a:r>
              <a:rPr lang="pt-BR" dirty="0" smtClean="0"/>
              <a:t>Leão XI (1605)</a:t>
            </a:r>
          </a:p>
          <a:p>
            <a:r>
              <a:rPr lang="pt-BR" dirty="0" smtClean="0"/>
              <a:t>Paulo V (1605-1621)</a:t>
            </a:r>
          </a:p>
          <a:p>
            <a:r>
              <a:rPr lang="pt-BR" dirty="0" smtClean="0"/>
              <a:t>Gregório XV (1621-1623)</a:t>
            </a:r>
          </a:p>
          <a:p>
            <a:r>
              <a:rPr lang="pt-BR" dirty="0" smtClean="0"/>
              <a:t>Urbano VIII (1623-1644) </a:t>
            </a:r>
          </a:p>
          <a:p>
            <a:r>
              <a:rPr lang="pt-BR" dirty="0" smtClean="0"/>
              <a:t>Inocente </a:t>
            </a:r>
            <a:r>
              <a:rPr lang="pt-BR" dirty="0" err="1" smtClean="0"/>
              <a:t>X</a:t>
            </a:r>
            <a:r>
              <a:rPr lang="pt-BR" dirty="0" smtClean="0"/>
              <a:t> (1644-1655)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4541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Imperadores Romanos na Reforma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60285"/>
            <a:ext cx="4040188" cy="4007250"/>
          </a:xfrm>
        </p:spPr>
        <p:txBody>
          <a:bodyPr>
            <a:spAutoFit/>
          </a:bodyPr>
          <a:lstStyle/>
          <a:p>
            <a:r>
              <a:rPr lang="pt-BR" dirty="0"/>
              <a:t>Maximiliano </a:t>
            </a:r>
            <a:r>
              <a:rPr lang="pt-BR" dirty="0" err="1"/>
              <a:t>I</a:t>
            </a:r>
            <a:r>
              <a:rPr lang="pt-BR" dirty="0"/>
              <a:t> (1493-1519)</a:t>
            </a:r>
          </a:p>
          <a:p>
            <a:r>
              <a:rPr lang="pt-BR" dirty="0"/>
              <a:t>Carlos V (1519-1556)</a:t>
            </a:r>
          </a:p>
          <a:p>
            <a:r>
              <a:rPr lang="pt-BR" dirty="0" smtClean="0"/>
              <a:t>Fernando </a:t>
            </a:r>
            <a:r>
              <a:rPr lang="pt-BR" dirty="0" err="1"/>
              <a:t>I</a:t>
            </a:r>
            <a:r>
              <a:rPr lang="pt-BR" dirty="0"/>
              <a:t> (1556-1564)</a:t>
            </a:r>
          </a:p>
          <a:p>
            <a:r>
              <a:rPr lang="pt-BR" dirty="0"/>
              <a:t>Maximiliano II (1564-1574)</a:t>
            </a:r>
          </a:p>
          <a:p>
            <a:r>
              <a:rPr lang="pt-BR" dirty="0"/>
              <a:t>Rodolfo II (1576-1612</a:t>
            </a:r>
            <a:r>
              <a:rPr lang="pt-BR" dirty="0" smtClean="0"/>
              <a:t>)</a:t>
            </a:r>
          </a:p>
          <a:p>
            <a:r>
              <a:rPr lang="pt-BR" dirty="0" smtClean="0"/>
              <a:t>Matias (1612-1619)</a:t>
            </a:r>
          </a:p>
          <a:p>
            <a:r>
              <a:rPr lang="pt-BR" dirty="0" smtClean="0"/>
              <a:t>Fernando II (1619-1637)</a:t>
            </a:r>
          </a:p>
          <a:p>
            <a:r>
              <a:rPr lang="pt-BR" dirty="0" smtClean="0"/>
              <a:t>Fernando III (1637-1657)</a:t>
            </a:r>
          </a:p>
          <a:p>
            <a:r>
              <a:rPr lang="pt-BR" dirty="0" smtClean="0"/>
              <a:t>Leopoldo </a:t>
            </a:r>
            <a:r>
              <a:rPr lang="pt-BR" dirty="0" err="1" smtClean="0"/>
              <a:t>I</a:t>
            </a:r>
            <a:r>
              <a:rPr lang="pt-BR" dirty="0" smtClean="0"/>
              <a:t> (1658-1705)</a:t>
            </a:r>
          </a:p>
        </p:txBody>
      </p:sp>
    </p:spTree>
    <p:extLst>
      <p:ext uri="{BB962C8B-B14F-4D97-AF65-F5344CB8AC3E}">
        <p14:creationId xmlns:p14="http://schemas.microsoft.com/office/powerpoint/2010/main" val="2386780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Reis da Espanha e da França 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639762"/>
          </a:xfrm>
        </p:spPr>
        <p:txBody>
          <a:bodyPr/>
          <a:lstStyle/>
          <a:p>
            <a:r>
              <a:rPr lang="pt-BR" dirty="0" smtClean="0"/>
              <a:t>Espanha	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11362"/>
            <a:ext cx="4040188" cy="4007250"/>
          </a:xfrm>
        </p:spPr>
        <p:txBody>
          <a:bodyPr>
            <a:spAutoFit/>
          </a:bodyPr>
          <a:lstStyle/>
          <a:p>
            <a:r>
              <a:rPr lang="pt-BR" dirty="0" smtClean="0"/>
              <a:t>Fernando (1474-1504)</a:t>
            </a:r>
          </a:p>
          <a:p>
            <a:r>
              <a:rPr lang="pt-BR" dirty="0" smtClean="0"/>
              <a:t>Isabela (1474-1504)</a:t>
            </a:r>
          </a:p>
          <a:p>
            <a:r>
              <a:rPr lang="pt-BR" dirty="0" smtClean="0"/>
              <a:t>Joana “Louca” (1504-1555)</a:t>
            </a:r>
          </a:p>
          <a:p>
            <a:r>
              <a:rPr lang="pt-BR" dirty="0" smtClean="0"/>
              <a:t>Carlos </a:t>
            </a:r>
            <a:r>
              <a:rPr lang="pt-BR" dirty="0" err="1" smtClean="0"/>
              <a:t>I</a:t>
            </a:r>
            <a:r>
              <a:rPr lang="pt-BR" dirty="0" smtClean="0"/>
              <a:t> ( e V) (1516-1556)</a:t>
            </a:r>
          </a:p>
          <a:p>
            <a:r>
              <a:rPr lang="pt-BR" dirty="0" smtClean="0"/>
              <a:t>Felipe II (1556-1598)</a:t>
            </a:r>
          </a:p>
          <a:p>
            <a:r>
              <a:rPr lang="pt-BR" dirty="0" smtClean="0"/>
              <a:t>Felipe III (1598-1621)</a:t>
            </a:r>
          </a:p>
          <a:p>
            <a:r>
              <a:rPr lang="pt-BR" dirty="0" smtClean="0"/>
              <a:t>Felipe IV (1621-1665)</a:t>
            </a:r>
          </a:p>
          <a:p>
            <a:r>
              <a:rPr lang="pt-BR" dirty="0" smtClean="0"/>
              <a:t>Carlos II (1665-1700) </a:t>
            </a:r>
          </a:p>
          <a:p>
            <a:r>
              <a:rPr lang="pt-BR" dirty="0" smtClean="0"/>
              <a:t>Felipe V (1700-1724) </a:t>
            </a:r>
            <a:endParaRPr lang="pt-B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4041775" cy="639762"/>
          </a:xfrm>
        </p:spPr>
        <p:txBody>
          <a:bodyPr/>
          <a:lstStyle/>
          <a:p>
            <a:r>
              <a:rPr lang="pt-BR" dirty="0" smtClean="0"/>
              <a:t>França </a:t>
            </a:r>
            <a:endParaRPr lang="pt-BR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11362"/>
            <a:ext cx="4041775" cy="4007250"/>
          </a:xfrm>
        </p:spPr>
        <p:txBody>
          <a:bodyPr>
            <a:spAutoFit/>
          </a:bodyPr>
          <a:lstStyle/>
          <a:p>
            <a:r>
              <a:rPr lang="pt-BR" dirty="0" smtClean="0"/>
              <a:t>Luís XII (1498-1515)</a:t>
            </a:r>
          </a:p>
          <a:p>
            <a:r>
              <a:rPr lang="pt-BR" dirty="0" smtClean="0"/>
              <a:t>Francisco </a:t>
            </a:r>
            <a:r>
              <a:rPr lang="pt-BR" dirty="0" err="1" smtClean="0"/>
              <a:t>I</a:t>
            </a:r>
            <a:r>
              <a:rPr lang="pt-BR" dirty="0" smtClean="0"/>
              <a:t> (1515-1547)</a:t>
            </a:r>
          </a:p>
          <a:p>
            <a:r>
              <a:rPr lang="pt-BR" dirty="0" smtClean="0"/>
              <a:t>Henrique II (1547-1559)</a:t>
            </a:r>
          </a:p>
          <a:p>
            <a:r>
              <a:rPr lang="pt-BR" dirty="0" smtClean="0"/>
              <a:t>Francisco II (1559-1560)</a:t>
            </a:r>
          </a:p>
          <a:p>
            <a:r>
              <a:rPr lang="pt-BR" dirty="0" smtClean="0"/>
              <a:t>Carlos IX (1560-1574)</a:t>
            </a:r>
          </a:p>
          <a:p>
            <a:r>
              <a:rPr lang="pt-BR" dirty="0" smtClean="0"/>
              <a:t>Henrique III (1574-1589)</a:t>
            </a:r>
          </a:p>
          <a:p>
            <a:r>
              <a:rPr lang="pt-BR" dirty="0" smtClean="0"/>
              <a:t>Henrique IV (1589-1610)</a:t>
            </a:r>
          </a:p>
          <a:p>
            <a:r>
              <a:rPr lang="pt-BR" dirty="0" smtClean="0"/>
              <a:t>Luís XIII (1610-1643)</a:t>
            </a:r>
          </a:p>
          <a:p>
            <a:r>
              <a:rPr lang="pt-BR" dirty="0" smtClean="0"/>
              <a:t>Luís XIV (1643-1715)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9922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Reis da Inglaterra </a:t>
            </a:r>
            <a:endParaRPr lang="pt-B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524000"/>
            <a:ext cx="8458200" cy="4893647"/>
          </a:xfrm>
        </p:spPr>
        <p:txBody>
          <a:bodyPr>
            <a:spAutoFit/>
          </a:bodyPr>
          <a:lstStyle/>
          <a:p>
            <a:r>
              <a:rPr lang="pt-BR" dirty="0" smtClean="0"/>
              <a:t>Henrique VIII (1509-1547) - casou-se sete vezes (Casa Tudor)</a:t>
            </a:r>
          </a:p>
          <a:p>
            <a:r>
              <a:rPr lang="pt-BR" dirty="0" smtClean="0"/>
              <a:t>Eduardo VI (1547-1553) - filho de Henrique VIII e Jane Seymour</a:t>
            </a:r>
          </a:p>
          <a:p>
            <a:r>
              <a:rPr lang="pt-BR" dirty="0" smtClean="0"/>
              <a:t>Maria </a:t>
            </a:r>
            <a:r>
              <a:rPr lang="pt-BR" dirty="0" err="1" smtClean="0"/>
              <a:t>I</a:t>
            </a:r>
            <a:r>
              <a:rPr lang="pt-BR" dirty="0" smtClean="0"/>
              <a:t> (1553-1558) - filha de Henrique VIII e Catarina Aragão</a:t>
            </a:r>
          </a:p>
          <a:p>
            <a:r>
              <a:rPr lang="pt-BR" dirty="0" smtClean="0"/>
              <a:t>Elizabeth </a:t>
            </a:r>
            <a:r>
              <a:rPr lang="pt-BR" dirty="0" err="1" smtClean="0"/>
              <a:t>I</a:t>
            </a:r>
            <a:r>
              <a:rPr lang="pt-BR" dirty="0" smtClean="0"/>
              <a:t> (1558-1603) - filha de Henrique VIII e Ana </a:t>
            </a:r>
            <a:r>
              <a:rPr lang="pt-BR" dirty="0" err="1" smtClean="0"/>
              <a:t>Bolena</a:t>
            </a:r>
            <a:endParaRPr lang="pt-BR" dirty="0" smtClean="0"/>
          </a:p>
          <a:p>
            <a:r>
              <a:rPr lang="pt-BR" dirty="0" smtClean="0">
                <a:solidFill>
                  <a:srgbClr val="3366FF"/>
                </a:solidFill>
              </a:rPr>
              <a:t>Tiago </a:t>
            </a:r>
            <a:r>
              <a:rPr lang="pt-BR" dirty="0" err="1" smtClean="0">
                <a:solidFill>
                  <a:srgbClr val="3366FF"/>
                </a:solidFill>
              </a:rPr>
              <a:t>I</a:t>
            </a:r>
            <a:r>
              <a:rPr lang="pt-BR" dirty="0" smtClean="0">
                <a:solidFill>
                  <a:srgbClr val="3366FF"/>
                </a:solidFill>
              </a:rPr>
              <a:t> (1603-1625) - filho de Maria </a:t>
            </a:r>
            <a:r>
              <a:rPr lang="pt-BR" dirty="0" err="1" smtClean="0">
                <a:solidFill>
                  <a:srgbClr val="3366FF"/>
                </a:solidFill>
              </a:rPr>
              <a:t>I</a:t>
            </a:r>
            <a:r>
              <a:rPr lang="pt-BR" dirty="0" smtClean="0">
                <a:solidFill>
                  <a:srgbClr val="3366FF"/>
                </a:solidFill>
              </a:rPr>
              <a:t> (Casa Stuart, Escócia) </a:t>
            </a:r>
          </a:p>
          <a:p>
            <a:r>
              <a:rPr lang="pt-BR" dirty="0" smtClean="0">
                <a:solidFill>
                  <a:srgbClr val="3366FF"/>
                </a:solidFill>
              </a:rPr>
              <a:t>Carlos </a:t>
            </a:r>
            <a:r>
              <a:rPr lang="pt-BR" dirty="0" err="1" smtClean="0">
                <a:solidFill>
                  <a:srgbClr val="3366FF"/>
                </a:solidFill>
              </a:rPr>
              <a:t>I</a:t>
            </a:r>
            <a:r>
              <a:rPr lang="pt-BR" dirty="0" smtClean="0">
                <a:solidFill>
                  <a:srgbClr val="3366FF"/>
                </a:solidFill>
              </a:rPr>
              <a:t> (1625-1649) - filho de Tiago </a:t>
            </a:r>
            <a:r>
              <a:rPr lang="pt-BR" dirty="0" err="1" smtClean="0">
                <a:solidFill>
                  <a:srgbClr val="3366FF"/>
                </a:solidFill>
              </a:rPr>
              <a:t>I</a:t>
            </a:r>
            <a:endParaRPr lang="pt-BR" dirty="0" smtClean="0">
              <a:solidFill>
                <a:srgbClr val="3366FF"/>
              </a:solidFill>
            </a:endParaRPr>
          </a:p>
          <a:p>
            <a:r>
              <a:rPr lang="pt-BR" dirty="0" smtClean="0">
                <a:solidFill>
                  <a:srgbClr val="3366FF"/>
                </a:solidFill>
              </a:rPr>
              <a:t>O Protetorado dos Cromwell, pai e filho (1649-1660)</a:t>
            </a:r>
          </a:p>
          <a:p>
            <a:r>
              <a:rPr lang="pt-BR" dirty="0" smtClean="0">
                <a:solidFill>
                  <a:srgbClr val="3366FF"/>
                </a:solidFill>
              </a:rPr>
              <a:t>Carlos II (1660-1685) - filho de Carlos </a:t>
            </a:r>
            <a:r>
              <a:rPr lang="pt-BR" dirty="0" err="1" smtClean="0">
                <a:solidFill>
                  <a:srgbClr val="3366FF"/>
                </a:solidFill>
              </a:rPr>
              <a:t>I</a:t>
            </a:r>
            <a:endParaRPr lang="pt-BR" dirty="0" smtClean="0">
              <a:solidFill>
                <a:srgbClr val="3366FF"/>
              </a:solidFill>
            </a:endParaRPr>
          </a:p>
          <a:p>
            <a:r>
              <a:rPr lang="pt-BR" dirty="0" smtClean="0">
                <a:solidFill>
                  <a:srgbClr val="3366FF"/>
                </a:solidFill>
              </a:rPr>
              <a:t>Tiago II (1685-1688) - filho de Carlos II</a:t>
            </a:r>
          </a:p>
          <a:p>
            <a:r>
              <a:rPr lang="pt-BR" dirty="0" smtClean="0">
                <a:solidFill>
                  <a:srgbClr val="3366FF"/>
                </a:solidFill>
              </a:rPr>
              <a:t>Maria II (1689-1694) - casada com William, Casa de Orange (NL)</a:t>
            </a:r>
          </a:p>
          <a:p>
            <a:r>
              <a:rPr lang="pt-BR" dirty="0" smtClean="0">
                <a:solidFill>
                  <a:srgbClr val="3366FF"/>
                </a:solidFill>
              </a:rPr>
              <a:t>William III (1689-1702) - casado com Maria II</a:t>
            </a:r>
          </a:p>
        </p:txBody>
      </p:sp>
    </p:spTree>
    <p:extLst>
      <p:ext uri="{BB962C8B-B14F-4D97-AF65-F5344CB8AC3E}">
        <p14:creationId xmlns:p14="http://schemas.microsoft.com/office/powerpoint/2010/main" val="3048845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Fé e a Razão (</a:t>
            </a:r>
            <a:r>
              <a:rPr lang="pt-BR" dirty="0" err="1" smtClean="0"/>
              <a:t>ϑ</a:t>
            </a:r>
            <a:r>
              <a:rPr lang="pt-BR" dirty="0" smtClean="0"/>
              <a:t> e </a:t>
            </a:r>
            <a:r>
              <a:rPr lang="pt-BR" dirty="0" err="1" smtClean="0"/>
              <a:t>ϕ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2197525"/>
          </a:xfrm>
        </p:spPr>
        <p:txBody>
          <a:bodyPr/>
          <a:lstStyle/>
          <a:p>
            <a:r>
              <a:rPr lang="pt-BR" dirty="0" smtClean="0"/>
              <a:t>A Fé contra da Razão (contra </a:t>
            </a:r>
            <a:r>
              <a:rPr lang="pt-BR" dirty="0" err="1" smtClean="0"/>
              <a:t>rationem</a:t>
            </a:r>
            <a:r>
              <a:rPr lang="pt-BR" dirty="0" smtClean="0"/>
              <a:t>)</a:t>
            </a:r>
          </a:p>
          <a:p>
            <a:pPr>
              <a:spcBef>
                <a:spcPts val="672"/>
              </a:spcBef>
            </a:pPr>
            <a:r>
              <a:rPr lang="pt-BR" dirty="0" smtClean="0"/>
              <a:t>A Fé ao lado da Razão (Dupla Verdade) </a:t>
            </a:r>
          </a:p>
          <a:p>
            <a:pPr>
              <a:spcBef>
                <a:spcPts val="672"/>
              </a:spcBef>
            </a:pPr>
            <a:r>
              <a:rPr lang="pt-BR" dirty="0" smtClean="0"/>
              <a:t>A Fé acima da Razão (supra </a:t>
            </a:r>
            <a:r>
              <a:rPr lang="pt-BR" dirty="0" err="1" smtClean="0"/>
              <a:t>rationem</a:t>
            </a:r>
            <a:r>
              <a:rPr lang="pt-BR" dirty="0" smtClean="0"/>
              <a:t>) </a:t>
            </a:r>
          </a:p>
          <a:p>
            <a:pPr>
              <a:spcBef>
                <a:spcPts val="672"/>
              </a:spcBef>
            </a:pPr>
            <a:r>
              <a:rPr lang="pt-BR" dirty="0" smtClean="0"/>
              <a:t>Só no Séc. XVIII a Razão vai ficar acima da Fé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7969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Clero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736681"/>
          </a:xfrm>
        </p:spPr>
        <p:txBody>
          <a:bodyPr/>
          <a:lstStyle/>
          <a:p>
            <a:pPr>
              <a:spcBef>
                <a:spcPts val="72"/>
              </a:spcBef>
            </a:pPr>
            <a:r>
              <a:rPr lang="pt-BR" dirty="0" smtClean="0"/>
              <a:t>O alto clero claramente fazia parte da elite política e buscava muito mais poder político e riqueza do que a vida espiritual </a:t>
            </a:r>
          </a:p>
          <a:p>
            <a:pPr>
              <a:spcBef>
                <a:spcPts val="72"/>
              </a:spcBef>
            </a:pPr>
            <a:r>
              <a:rPr lang="pt-BR" dirty="0" smtClean="0"/>
              <a:t>O baixo clero era muito mal preparado, chegando não raro a ser analfabeto </a:t>
            </a:r>
          </a:p>
          <a:p>
            <a:pPr>
              <a:spcBef>
                <a:spcPts val="72"/>
              </a:spcBef>
            </a:pPr>
            <a:r>
              <a:rPr lang="pt-BR" dirty="0" smtClean="0"/>
              <a:t>A condição moral do alto e do baixo clero era, em muitos casos, deplorável</a:t>
            </a:r>
          </a:p>
          <a:p>
            <a:pPr>
              <a:spcBef>
                <a:spcPts val="72"/>
              </a:spcBef>
            </a:pPr>
            <a:r>
              <a:rPr lang="pt-BR" dirty="0" smtClean="0"/>
              <a:t>As ordens monásticas surgiram em parte em reação a essa situação, enfatizando a pobreza, a castidade, o serviço aos necessitados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3168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Laicato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431983"/>
          </a:xfrm>
        </p:spPr>
        <p:txBody>
          <a:bodyPr/>
          <a:lstStyle/>
          <a:p>
            <a:r>
              <a:rPr lang="pt-BR" dirty="0" smtClean="0"/>
              <a:t>Se o clero era, muitas vezes, ignorante e imoral, já se pode imaginar a condição cultural dos leigos</a:t>
            </a:r>
          </a:p>
          <a:p>
            <a:r>
              <a:rPr lang="pt-BR" dirty="0" smtClean="0"/>
              <a:t>A superstição imperava, colocando o laicato em situação ideal para ser explorado pelo clero (com a ajuda de invenções criadas pelo alto clero e, não raro, em Roma)</a:t>
            </a:r>
          </a:p>
          <a:p>
            <a:r>
              <a:rPr lang="pt-BR" dirty="0" smtClean="0"/>
              <a:t>Relíquias, indulgências, doutrina do limbo e do purgatório, os sete sacramentos, tudo servia para </a:t>
            </a:r>
            <a:br>
              <a:rPr lang="pt-BR" dirty="0" smtClean="0"/>
            </a:br>
            <a:r>
              <a:rPr lang="pt-BR" dirty="0" smtClean="0"/>
              <a:t>a venda de serviços ou para a subjugação do leigo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6215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Sete Sacramentos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3877984"/>
          </a:xfrm>
        </p:spPr>
        <p:txBody>
          <a:bodyPr/>
          <a:lstStyle/>
          <a:p>
            <a:r>
              <a:rPr lang="pt-BR" dirty="0" smtClean="0"/>
              <a:t>Batismo</a:t>
            </a:r>
          </a:p>
          <a:p>
            <a:r>
              <a:rPr lang="pt-BR" dirty="0" smtClean="0"/>
              <a:t>Confirmação </a:t>
            </a:r>
          </a:p>
          <a:p>
            <a:r>
              <a:rPr lang="pt-BR" dirty="0" smtClean="0"/>
              <a:t>Eucaristia </a:t>
            </a:r>
          </a:p>
          <a:p>
            <a:r>
              <a:rPr lang="pt-BR" dirty="0" smtClean="0"/>
              <a:t>Confissão / Penitência </a:t>
            </a:r>
          </a:p>
          <a:p>
            <a:r>
              <a:rPr lang="pt-BR" dirty="0" smtClean="0"/>
              <a:t>Casamento </a:t>
            </a:r>
          </a:p>
          <a:p>
            <a:r>
              <a:rPr lang="pt-BR" dirty="0" smtClean="0"/>
              <a:t>Ordens</a:t>
            </a:r>
          </a:p>
          <a:p>
            <a:r>
              <a:rPr lang="pt-BR" dirty="0" smtClean="0"/>
              <a:t>Unção dos Enfermos / Extrema Unção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9197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Movimentos de Reforma 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3730252"/>
          </a:xfrm>
        </p:spPr>
        <p:txBody>
          <a:bodyPr/>
          <a:lstStyle/>
          <a:p>
            <a:r>
              <a:rPr lang="pt-BR" dirty="0" smtClean="0"/>
              <a:t>Principais Ordens Monásticas </a:t>
            </a:r>
          </a:p>
          <a:p>
            <a:pPr lvl="1"/>
            <a:r>
              <a:rPr lang="pt-BR" dirty="0" smtClean="0"/>
              <a:t>Beneditinos (</a:t>
            </a:r>
            <a:r>
              <a:rPr lang="pt-BR" dirty="0" err="1" smtClean="0"/>
              <a:t>ca</a:t>
            </a:r>
            <a:r>
              <a:rPr lang="pt-BR" dirty="0" smtClean="0"/>
              <a:t> 530) </a:t>
            </a:r>
            <a:r>
              <a:rPr lang="pt-BR" dirty="0" smtClean="0">
                <a:sym typeface="Wingdings"/>
              </a:rPr>
              <a:t> Benedito de </a:t>
            </a:r>
            <a:r>
              <a:rPr lang="pt-BR" dirty="0" err="1" smtClean="0">
                <a:sym typeface="Wingdings"/>
              </a:rPr>
              <a:t>Núrsia</a:t>
            </a:r>
            <a:r>
              <a:rPr lang="pt-BR" dirty="0" smtClean="0">
                <a:sym typeface="Wingdings"/>
              </a:rPr>
              <a:t> </a:t>
            </a:r>
            <a:endParaRPr lang="pt-BR" dirty="0" smtClean="0"/>
          </a:p>
          <a:p>
            <a:pPr lvl="1"/>
            <a:r>
              <a:rPr lang="pt-BR" dirty="0" smtClean="0"/>
              <a:t>Franciscanos (</a:t>
            </a:r>
            <a:r>
              <a:rPr lang="pt-BR" dirty="0" err="1" smtClean="0"/>
              <a:t>ca</a:t>
            </a:r>
            <a:r>
              <a:rPr lang="pt-BR" dirty="0" smtClean="0"/>
              <a:t> 1210) </a:t>
            </a:r>
            <a:r>
              <a:rPr lang="pt-BR" dirty="0" smtClean="0">
                <a:sym typeface="Wingdings"/>
              </a:rPr>
              <a:t> Francisco de Assis </a:t>
            </a:r>
            <a:endParaRPr lang="pt-BR" dirty="0" smtClean="0"/>
          </a:p>
          <a:p>
            <a:pPr lvl="1"/>
            <a:r>
              <a:rPr lang="pt-BR" dirty="0"/>
              <a:t>Dominicanos (</a:t>
            </a:r>
            <a:r>
              <a:rPr lang="pt-BR" dirty="0" err="1"/>
              <a:t>ca</a:t>
            </a:r>
            <a:r>
              <a:rPr lang="pt-BR" dirty="0"/>
              <a:t> 1220</a:t>
            </a:r>
            <a:r>
              <a:rPr lang="pt-BR" dirty="0" smtClean="0"/>
              <a:t>) </a:t>
            </a:r>
            <a:r>
              <a:rPr lang="pt-BR" dirty="0" smtClean="0">
                <a:sym typeface="Wingdings"/>
              </a:rPr>
              <a:t> Tomás de Aquino </a:t>
            </a:r>
            <a:endParaRPr lang="pt-BR" dirty="0"/>
          </a:p>
          <a:p>
            <a:pPr lvl="1"/>
            <a:r>
              <a:rPr lang="pt-BR" dirty="0" err="1" smtClean="0"/>
              <a:t>Augustinianos</a:t>
            </a:r>
            <a:r>
              <a:rPr lang="pt-BR" dirty="0" smtClean="0"/>
              <a:t> (</a:t>
            </a:r>
            <a:r>
              <a:rPr lang="pt-BR" dirty="0" err="1" smtClean="0"/>
              <a:t>ca</a:t>
            </a:r>
            <a:r>
              <a:rPr lang="pt-BR" dirty="0" smtClean="0"/>
              <a:t> 1250) </a:t>
            </a:r>
            <a:r>
              <a:rPr lang="pt-BR" dirty="0" smtClean="0">
                <a:sym typeface="Wingdings"/>
              </a:rPr>
              <a:t> Lutero </a:t>
            </a:r>
            <a:endParaRPr lang="pt-BR" dirty="0" smtClean="0"/>
          </a:p>
          <a:p>
            <a:r>
              <a:rPr lang="pt-BR" dirty="0" smtClean="0"/>
              <a:t>John </a:t>
            </a:r>
            <a:r>
              <a:rPr lang="pt-BR" dirty="0" err="1" smtClean="0"/>
              <a:t>Wycliffe</a:t>
            </a:r>
            <a:r>
              <a:rPr lang="pt-BR" dirty="0" smtClean="0"/>
              <a:t> (1320-1384, Inglaterra / Oxford) </a:t>
            </a:r>
          </a:p>
          <a:p>
            <a:r>
              <a:rPr lang="pt-BR" dirty="0" smtClean="0"/>
              <a:t>Jan </a:t>
            </a:r>
            <a:r>
              <a:rPr lang="pt-BR" dirty="0" err="1" smtClean="0"/>
              <a:t>Huss</a:t>
            </a:r>
            <a:r>
              <a:rPr lang="pt-BR" dirty="0" smtClean="0"/>
              <a:t> (1369-1415, Boêmia / Praga)</a:t>
            </a:r>
          </a:p>
        </p:txBody>
      </p:sp>
    </p:spTree>
    <p:extLst>
      <p:ext uri="{BB962C8B-B14F-4D97-AF65-F5344CB8AC3E}">
        <p14:creationId xmlns:p14="http://schemas.microsoft.com/office/powerpoint/2010/main" val="1327409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Obrigado !!!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Eduardo Chaves</a:t>
            </a:r>
          </a:p>
          <a:p>
            <a:r>
              <a:rPr lang="pt-BR" dirty="0" smtClean="0">
                <a:hlinkClick r:id="rId2"/>
              </a:rPr>
              <a:t>echaves@fatipi.net</a:t>
            </a:r>
            <a:endParaRPr lang="pt-BR" dirty="0" smtClean="0"/>
          </a:p>
          <a:p>
            <a:r>
              <a:rPr lang="pt-BR" dirty="0" smtClean="0">
                <a:hlinkClick r:id="rId3"/>
              </a:rPr>
              <a:t>http://historiadaigreja.info</a:t>
            </a:r>
            <a:r>
              <a:rPr lang="pt-BR" smtClean="0"/>
              <a:t> 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9552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1436</Words>
  <Application>Microsoft Macintosh PowerPoint</Application>
  <PresentationFormat>On-screen Show (4:3)</PresentationFormat>
  <Paragraphs>160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História da Igreja 2  Aula 1</vt:lpstr>
      <vt:lpstr>Temas a Abordar</vt:lpstr>
      <vt:lpstr>Periodização em Grandes Blocos</vt:lpstr>
      <vt:lpstr>História Moderna – Parte 1</vt:lpstr>
      <vt:lpstr>10 Primeiras Universidades</vt:lpstr>
      <vt:lpstr>Importantes binômios medievais</vt:lpstr>
      <vt:lpstr>A Igreja e o Estado (Poder Político) </vt:lpstr>
      <vt:lpstr>Situação Política na Europa</vt:lpstr>
      <vt:lpstr>O Papel do Papado </vt:lpstr>
      <vt:lpstr>Conflitos: Lideranças Políticas e Papado</vt:lpstr>
      <vt:lpstr>Papas na Reforma</vt:lpstr>
      <vt:lpstr>Imperadores Romanos na Reforma</vt:lpstr>
      <vt:lpstr>Reis da Espanha e da França </vt:lpstr>
      <vt:lpstr>Reis da Inglaterra </vt:lpstr>
      <vt:lpstr>A Fé e a Razão (ϑ e ϕ)</vt:lpstr>
      <vt:lpstr>O Clero</vt:lpstr>
      <vt:lpstr>O Laicato</vt:lpstr>
      <vt:lpstr>Os Sete Sacramentos</vt:lpstr>
      <vt:lpstr>Movimentos de Reforma </vt:lpstr>
      <vt:lpstr>Obrigado !!!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Eduardo Chaves</dc:creator>
  <cp:lastModifiedBy>Eduardo Chaves</cp:lastModifiedBy>
  <cp:revision>30</cp:revision>
  <dcterms:created xsi:type="dcterms:W3CDTF">2007-10-08T14:05:25Z</dcterms:created>
  <dcterms:modified xsi:type="dcterms:W3CDTF">2014-07-31T12:34:38Z</dcterms:modified>
</cp:coreProperties>
</file>